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58" r:id="rId3"/>
    <p:sldId id="259" r:id="rId4"/>
    <p:sldId id="270" r:id="rId5"/>
    <p:sldId id="276" r:id="rId6"/>
    <p:sldId id="277" r:id="rId7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oob-store01\Department\Finance\finance\Budgets\Budget%20FY%202025\Power%20Point%20Info\NY%20BUDGET%20ENTRY%20REPORT%205_30_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A96-46F5-893B-CEACE6482B6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7F-48AB-9F03-14E4174F8AB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A96-46F5-893B-CEACE6482B6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0A96-46F5-893B-CEACE6482B6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96-46F5-893B-CEACE6482B6E}"/>
              </c:ext>
            </c:extLst>
          </c:dPt>
          <c:dLbls>
            <c:dLbl>
              <c:idx val="0"/>
              <c:layout>
                <c:manualLayout>
                  <c:x val="5.048812074150591E-2"/>
                  <c:y val="-6.242906067858914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96-46F5-893B-CEACE6482B6E}"/>
                </c:ext>
              </c:extLst>
            </c:dLbl>
            <c:dLbl>
              <c:idx val="1"/>
              <c:layout>
                <c:manualLayout>
                  <c:x val="-3.2312397274563781E-2"/>
                  <c:y val="3.433598337322402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7F-48AB-9F03-14E4174F8ABA}"/>
                </c:ext>
              </c:extLst>
            </c:dLbl>
            <c:dLbl>
              <c:idx val="2"/>
              <c:layout>
                <c:manualLayout>
                  <c:x val="-5.048812074150591E-2"/>
                  <c:y val="-1.248581213571794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96-46F5-893B-CEACE6482B6E}"/>
                </c:ext>
              </c:extLst>
            </c:dLbl>
            <c:dLbl>
              <c:idx val="3"/>
              <c:layout>
                <c:manualLayout>
                  <c:x val="-3.0292872444903546E-2"/>
                  <c:y val="-3.121453033929457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A96-46F5-893B-CEACE6482B6E}"/>
                </c:ext>
              </c:extLst>
            </c:dLbl>
            <c:dLbl>
              <c:idx val="4"/>
              <c:layout>
                <c:manualLayout>
                  <c:x val="-4.6449071082185441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96-46F5-893B-CEACE6482B6E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FFFFFF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Lora 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'Expense Breakdown'!$O$16:$O$20</c:f>
              <c:strCache>
                <c:ptCount val="5"/>
                <c:pt idx="0">
                  <c:v>WAGES &amp; BENEFITS</c:v>
                </c:pt>
                <c:pt idx="1">
                  <c:v>UTILITIES &amp; FUELS</c:v>
                </c:pt>
                <c:pt idx="2">
                  <c:v>CONTRACTED SERVICES</c:v>
                </c:pt>
                <c:pt idx="3">
                  <c:v>SOCIAL SERVICES</c:v>
                </c:pt>
                <c:pt idx="4">
                  <c:v>DEPT OPERATING COSTS</c:v>
                </c:pt>
              </c:strCache>
            </c:strRef>
          </c:cat>
          <c:val>
            <c:numRef>
              <c:f>'Expense Breakdown'!$P$16:$P$20</c:f>
              <c:numCache>
                <c:formatCode>_(* #,##0.00_);_(* \(#,##0.00\);_(* "-"??_);_(@_)</c:formatCode>
                <c:ptCount val="5"/>
                <c:pt idx="0">
                  <c:v>13893219</c:v>
                </c:pt>
                <c:pt idx="1">
                  <c:v>1287422</c:v>
                </c:pt>
                <c:pt idx="2">
                  <c:v>2856787</c:v>
                </c:pt>
                <c:pt idx="3">
                  <c:v>1206441</c:v>
                </c:pt>
                <c:pt idx="4">
                  <c:v>4535960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96-46F5-893B-CEACE6482B6E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D7F-48AB-9F03-14E4174F8AB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D7F-48AB-9F03-14E4174F8AB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D7F-48AB-9F03-14E4174F8AB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D7F-48AB-9F03-14E4174F8AB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D7F-48AB-9F03-14E4174F8AB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'Expense Breakdown'!$O$16:$O$20</c:f>
              <c:strCache>
                <c:ptCount val="5"/>
                <c:pt idx="0">
                  <c:v>WAGES &amp; BENEFITS</c:v>
                </c:pt>
                <c:pt idx="1">
                  <c:v>UTILITIES &amp; FUELS</c:v>
                </c:pt>
                <c:pt idx="2">
                  <c:v>CONTRACTED SERVICES</c:v>
                </c:pt>
                <c:pt idx="3">
                  <c:v>SOCIAL SERVICES</c:v>
                </c:pt>
                <c:pt idx="4">
                  <c:v>DEPT OPERATING COSTS</c:v>
                </c:pt>
              </c:strCache>
            </c:strRef>
          </c:cat>
          <c:val>
            <c:numRef>
              <c:f>'Expense Breakdown'!$Q$16:$Q$20</c:f>
              <c:numCache>
                <c:formatCode>0%</c:formatCode>
                <c:ptCount val="5"/>
                <c:pt idx="0">
                  <c:v>0.58424385642133925</c:v>
                </c:pt>
                <c:pt idx="1">
                  <c:v>5.4139245492471795E-2</c:v>
                </c:pt>
                <c:pt idx="2">
                  <c:v>0.12013488406497792</c:v>
                </c:pt>
                <c:pt idx="3">
                  <c:v>5.0733796277508979E-2</c:v>
                </c:pt>
                <c:pt idx="4">
                  <c:v>0.19074821774370201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96-46F5-893B-CEACE6482B6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6C3-4693-8440-5EFC6720093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6C3-4693-8440-5EFC6720093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6C3-4693-8440-5EFC6720093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6C3-4693-8440-5EFC6720093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6C3-4693-8440-5EFC6720093D}"/>
              </c:ext>
            </c:extLst>
          </c:dPt>
          <c:dLbls>
            <c:dLbl>
              <c:idx val="0"/>
              <c:layout>
                <c:manualLayout>
                  <c:x val="7.5058633400960528E-2"/>
                  <c:y val="-4.84114900414960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Lora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C3-4693-8440-5EFC6720093D}"/>
                </c:ext>
              </c:extLst>
            </c:dLbl>
            <c:dLbl>
              <c:idx val="1"/>
              <c:layout>
                <c:manualLayout>
                  <c:x val="-0.10424810194577851"/>
                  <c:y val="-1.41200179287698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Lora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934582428071273"/>
                      <c:h val="0.236611157577811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6C3-4693-8440-5EFC6720093D}"/>
                </c:ext>
              </c:extLst>
            </c:dLbl>
            <c:dLbl>
              <c:idx val="2"/>
              <c:layout>
                <c:manualLayout>
                  <c:x val="-0.12092779825710308"/>
                  <c:y val="-1.61371633471653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Lora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6C3-4693-8440-5EFC6720093D}"/>
                </c:ext>
              </c:extLst>
            </c:dLbl>
            <c:dLbl>
              <c:idx val="3"/>
              <c:layout>
                <c:manualLayout>
                  <c:x val="-3.2916453322546446E-2"/>
                  <c:y val="-1.80167458406542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Lora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551090751971473"/>
                      <c:h val="0.168016528925619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6C3-4693-8440-5EFC6720093D}"/>
                </c:ext>
              </c:extLst>
            </c:dLbl>
            <c:dLbl>
              <c:idx val="4"/>
              <c:layout>
                <c:manualLayout>
                  <c:x val="-1.9894530739030646E-2"/>
                  <c:y val="2.3630723845469719E-3"/>
                </c:manualLayout>
              </c:layout>
              <c:spPr>
                <a:noFill/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Lora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6C3-4693-8440-5EFC672009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tx1"/>
                    </a:solidFill>
                    <a:latin typeface="Lora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'non prop tax revenues'!$J$2:$J$6</c:f>
              <c:strCache>
                <c:ptCount val="5"/>
                <c:pt idx="0">
                  <c:v>General Govt</c:v>
                </c:pt>
                <c:pt idx="1">
                  <c:v>Government Licenses/Permits/Fees</c:v>
                </c:pt>
                <c:pt idx="2">
                  <c:v>Public Safety Fees</c:v>
                </c:pt>
                <c:pt idx="3">
                  <c:v>Intergovernmental Revenue</c:v>
                </c:pt>
                <c:pt idx="4">
                  <c:v>Other Funding Sources</c:v>
                </c:pt>
              </c:strCache>
            </c:strRef>
          </c:cat>
          <c:val>
            <c:numRef>
              <c:f>'non prop tax revenues'!$K$2:$K$6</c:f>
              <c:numCache>
                <c:formatCode>_("$"* #,##0.00_);_("$"* \(#,##0.00\);_("$"* "-"??_);_(@_)</c:formatCode>
                <c:ptCount val="5"/>
                <c:pt idx="0">
                  <c:v>4329300</c:v>
                </c:pt>
                <c:pt idx="1">
                  <c:v>843500</c:v>
                </c:pt>
                <c:pt idx="2">
                  <c:v>1001000</c:v>
                </c:pt>
                <c:pt idx="3">
                  <c:v>384000</c:v>
                </c:pt>
                <c:pt idx="4">
                  <c:v>1010000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6C3-4693-8440-5EFC6720093D}"/>
            </c:ext>
          </c:extLst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'non prop tax revenues'!$J$2:$J$6</c:f>
              <c:strCache>
                <c:ptCount val="5"/>
                <c:pt idx="0">
                  <c:v>General Govt</c:v>
                </c:pt>
                <c:pt idx="1">
                  <c:v>Government Licenses/Permits/Fees</c:v>
                </c:pt>
                <c:pt idx="2">
                  <c:v>Public Safety Fees</c:v>
                </c:pt>
                <c:pt idx="3">
                  <c:v>Intergovernmental Revenue</c:v>
                </c:pt>
                <c:pt idx="4">
                  <c:v>Other Funding Sources</c:v>
                </c:pt>
              </c:strCache>
            </c:strRef>
          </c:cat>
          <c:val>
            <c:numRef>
              <c:f>'non prop tax revenues'!$L$2:$L$6</c:f>
            </c:numRef>
          </c:val>
          <c:extLst>
            <c:ext xmlns:c16="http://schemas.microsoft.com/office/drawing/2014/chart" uri="{C3380CC4-5D6E-409C-BE32-E72D297353CC}">
              <c16:uniqueId val="{0000000B-46C3-4693-8440-5EFC6720093D}"/>
            </c:ext>
          </c:extLst>
        </c:ser>
        <c:ser>
          <c:idx val="2"/>
          <c:order val="2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'non prop tax revenues'!$J$2:$J$6</c:f>
              <c:strCache>
                <c:ptCount val="5"/>
                <c:pt idx="0">
                  <c:v>General Govt</c:v>
                </c:pt>
                <c:pt idx="1">
                  <c:v>Government Licenses/Permits/Fees</c:v>
                </c:pt>
                <c:pt idx="2">
                  <c:v>Public Safety Fees</c:v>
                </c:pt>
                <c:pt idx="3">
                  <c:v>Intergovernmental Revenue</c:v>
                </c:pt>
                <c:pt idx="4">
                  <c:v>Other Funding Sources</c:v>
                </c:pt>
              </c:strCache>
            </c:strRef>
          </c:cat>
          <c:val>
            <c:numRef>
              <c:f>'non prop tax revenues'!$M$2:$M$6</c:f>
            </c:numRef>
          </c:val>
          <c:extLst>
            <c:ext xmlns:c16="http://schemas.microsoft.com/office/drawing/2014/chart" uri="{C3380CC4-5D6E-409C-BE32-E72D297353CC}">
              <c16:uniqueId val="{0000000C-46C3-4693-8440-5EFC6720093D}"/>
            </c:ext>
          </c:extLst>
        </c:ser>
        <c:ser>
          <c:idx val="3"/>
          <c:order val="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46C3-4693-8440-5EFC6720093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46C3-4693-8440-5EFC6720093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46C3-4693-8440-5EFC6720093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46C3-4693-8440-5EFC6720093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46C3-4693-8440-5EFC6720093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46C3-4693-8440-5EFC6720093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46C3-4693-8440-5EFC6720093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46C3-4693-8440-5EFC6720093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46C3-4693-8440-5EFC6720093D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46C3-4693-8440-5EFC6720093D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'non prop tax revenues'!$J$2:$J$6</c:f>
              <c:strCache>
                <c:ptCount val="5"/>
                <c:pt idx="0">
                  <c:v>General Govt</c:v>
                </c:pt>
                <c:pt idx="1">
                  <c:v>Government Licenses/Permits/Fees</c:v>
                </c:pt>
                <c:pt idx="2">
                  <c:v>Public Safety Fees</c:v>
                </c:pt>
                <c:pt idx="3">
                  <c:v>Intergovernmental Revenue</c:v>
                </c:pt>
                <c:pt idx="4">
                  <c:v>Other Funding Sources</c:v>
                </c:pt>
              </c:strCache>
            </c:strRef>
          </c:cat>
          <c:val>
            <c:numRef>
              <c:f>'non prop tax revenues'!$N$2:$N$6</c:f>
              <c:numCache>
                <c:formatCode>0%</c:formatCode>
                <c:ptCount val="5"/>
                <c:pt idx="0">
                  <c:v>0.57206850075319116</c:v>
                </c:pt>
                <c:pt idx="1">
                  <c:v>0.11145907661407542</c:v>
                </c:pt>
                <c:pt idx="2">
                  <c:v>0.13227093739263723</c:v>
                </c:pt>
                <c:pt idx="3">
                  <c:v>5.074129866011258E-2</c:v>
                </c:pt>
                <c:pt idx="4">
                  <c:v>0.13346018657998363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46C3-4693-8440-5EFC6720093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E6E-4EFE-B62E-962CE5AE7A5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E6E-4EFE-B62E-962CE5AE7A5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E6E-4EFE-B62E-962CE5AE7A5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E6E-4EFE-B62E-962CE5AE7A5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E6E-4EFE-B62E-962CE5AE7A5A}"/>
              </c:ext>
            </c:extLst>
          </c:dPt>
          <c:dLbls>
            <c:dLbl>
              <c:idx val="0"/>
              <c:layout>
                <c:manualLayout>
                  <c:x val="6.0033876367726322E-2"/>
                  <c:y val="3.00300300300300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6E-4EFE-B62E-962CE5AE7A5A}"/>
                </c:ext>
              </c:extLst>
            </c:dLbl>
            <c:dLbl>
              <c:idx val="1"/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524326147566532"/>
                      <c:h val="0.176957272232862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E6E-4EFE-B62E-962CE5AE7A5A}"/>
                </c:ext>
              </c:extLst>
            </c:dLbl>
            <c:dLbl>
              <c:idx val="2"/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338801493878282"/>
                      <c:h val="0.170951266226856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E6E-4EFE-B62E-962CE5AE7A5A}"/>
                </c:ext>
              </c:extLst>
            </c:dLbl>
            <c:dLbl>
              <c:idx val="3"/>
              <c:layout>
                <c:manualLayout>
                  <c:x val="9.6861103574907206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E6E-4EFE-B62E-962CE5AE7A5A}"/>
                </c:ext>
              </c:extLst>
            </c:dLbl>
            <c:dLbl>
              <c:idx val="4"/>
              <c:layout>
                <c:manualLayout>
                  <c:x val="-5.0350993082609187E-2"/>
                  <c:y val="-0.1081081081081081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E6E-4EFE-B62E-962CE5AE7A5A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FFFFFF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Lora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CIP!$A$28:$A$32</c:f>
              <c:strCache>
                <c:ptCount val="5"/>
                <c:pt idx="0">
                  <c:v>Adminstration</c:v>
                </c:pt>
                <c:pt idx="1">
                  <c:v>Recreation</c:v>
                </c:pt>
                <c:pt idx="2">
                  <c:v>Public Safety</c:v>
                </c:pt>
                <c:pt idx="3">
                  <c:v>Wasterwater Facility</c:v>
                </c:pt>
                <c:pt idx="4">
                  <c:v>Public Works</c:v>
                </c:pt>
              </c:strCache>
            </c:strRef>
          </c:cat>
          <c:val>
            <c:numRef>
              <c:f>CIP!$B$28:$B$32</c:f>
              <c:numCache>
                <c:formatCode>_(* #,##0.00_);_(* \(#,##0.00\);_(* "-"??_);_(@_)</c:formatCode>
                <c:ptCount val="5"/>
                <c:pt idx="0">
                  <c:v>457054</c:v>
                </c:pt>
                <c:pt idx="1">
                  <c:v>400680</c:v>
                </c:pt>
                <c:pt idx="2">
                  <c:v>562266</c:v>
                </c:pt>
                <c:pt idx="3">
                  <c:v>70000</c:v>
                </c:pt>
                <c:pt idx="4">
                  <c:v>1725000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E6E-4EFE-B62E-962CE5AE7A5A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7E6E-4EFE-B62E-962CE5AE7A5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7E6E-4EFE-B62E-962CE5AE7A5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7E6E-4EFE-B62E-962CE5AE7A5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7E6E-4EFE-B62E-962CE5AE7A5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7E6E-4EFE-B62E-962CE5AE7A5A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CIP!$A$28:$A$32</c:f>
              <c:strCache>
                <c:ptCount val="5"/>
                <c:pt idx="0">
                  <c:v>Adminstration</c:v>
                </c:pt>
                <c:pt idx="1">
                  <c:v>Recreation</c:v>
                </c:pt>
                <c:pt idx="2">
                  <c:v>Public Safety</c:v>
                </c:pt>
                <c:pt idx="3">
                  <c:v>Wasterwater Facility</c:v>
                </c:pt>
                <c:pt idx="4">
                  <c:v>Public Works</c:v>
                </c:pt>
              </c:strCache>
            </c:strRef>
          </c:cat>
          <c:val>
            <c:numRef>
              <c:f>CIP!$C$28:$C$32</c:f>
              <c:numCache>
                <c:formatCode>0%</c:formatCode>
                <c:ptCount val="5"/>
                <c:pt idx="0">
                  <c:v>0.14216298600311042</c:v>
                </c:pt>
                <c:pt idx="1">
                  <c:v>0.12462830482115085</c:v>
                </c:pt>
                <c:pt idx="2">
                  <c:v>0.17488833592534991</c:v>
                </c:pt>
                <c:pt idx="3">
                  <c:v>2.177293934681182E-2</c:v>
                </c:pt>
                <c:pt idx="4">
                  <c:v>0.53654743390357695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7E6E-4EFE-B62E-962CE5AE7A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B232E8-B9A7-446C-8F38-AB706EDA51ED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B0BC460-693C-4F64-BDE4-C90EB5D985F3}">
      <dgm:prSet/>
      <dgm:spPr/>
      <dgm:t>
        <a:bodyPr/>
        <a:lstStyle/>
        <a:p>
          <a:r>
            <a:rPr lang="en-US" baseline="0" dirty="0">
              <a:latin typeface="Lora" pitchFamily="2" charset="0"/>
            </a:rPr>
            <a:t>Municipal Operating Budget</a:t>
          </a:r>
          <a:endParaRPr lang="en-US" dirty="0">
            <a:latin typeface="Lora" pitchFamily="2" charset="0"/>
          </a:endParaRPr>
        </a:p>
      </dgm:t>
    </dgm:pt>
    <dgm:pt modelId="{D449A388-3042-4D9C-9107-1BA123903FB8}" type="parTrans" cxnId="{20FEE9EA-2F6B-48B0-B28D-1BB0191E3DB4}">
      <dgm:prSet/>
      <dgm:spPr/>
      <dgm:t>
        <a:bodyPr/>
        <a:lstStyle/>
        <a:p>
          <a:endParaRPr lang="en-US"/>
        </a:p>
      </dgm:t>
    </dgm:pt>
    <dgm:pt modelId="{F7896A36-4498-428D-9919-410E4AB0A9DD}" type="sibTrans" cxnId="{20FEE9EA-2F6B-48B0-B28D-1BB0191E3DB4}">
      <dgm:prSet/>
      <dgm:spPr/>
      <dgm:t>
        <a:bodyPr/>
        <a:lstStyle/>
        <a:p>
          <a:endParaRPr lang="en-US"/>
        </a:p>
      </dgm:t>
    </dgm:pt>
    <dgm:pt modelId="{CBE0DA7D-13EF-40C8-BA97-CDC7C425B42C}">
      <dgm:prSet/>
      <dgm:spPr/>
      <dgm:t>
        <a:bodyPr/>
        <a:lstStyle/>
        <a:p>
          <a:r>
            <a:rPr lang="en-US" baseline="0" dirty="0">
              <a:latin typeface="Lora" pitchFamily="2" charset="0"/>
            </a:rPr>
            <a:t>Non-Property Tax Revenue</a:t>
          </a:r>
          <a:endParaRPr lang="en-US" dirty="0">
            <a:latin typeface="Lora" pitchFamily="2" charset="0"/>
          </a:endParaRPr>
        </a:p>
      </dgm:t>
    </dgm:pt>
    <dgm:pt modelId="{6B939BEF-AA40-42DB-AEB5-CE5EC1C5C761}" type="parTrans" cxnId="{9D6C1B51-3D44-42E6-8189-5FDDFC93FB9E}">
      <dgm:prSet/>
      <dgm:spPr/>
      <dgm:t>
        <a:bodyPr/>
        <a:lstStyle/>
        <a:p>
          <a:endParaRPr lang="en-US"/>
        </a:p>
      </dgm:t>
    </dgm:pt>
    <dgm:pt modelId="{BBFA7393-451D-4AC8-A660-C2CFFEC6D63D}" type="sibTrans" cxnId="{9D6C1B51-3D44-42E6-8189-5FDDFC93FB9E}">
      <dgm:prSet/>
      <dgm:spPr/>
      <dgm:t>
        <a:bodyPr/>
        <a:lstStyle/>
        <a:p>
          <a:endParaRPr lang="en-US"/>
        </a:p>
      </dgm:t>
    </dgm:pt>
    <dgm:pt modelId="{8019BC26-ECEB-48A5-A480-7F9505780FA8}">
      <dgm:prSet/>
      <dgm:spPr/>
      <dgm:t>
        <a:bodyPr/>
        <a:lstStyle/>
        <a:p>
          <a:r>
            <a:rPr lang="en-US" baseline="0" dirty="0">
              <a:latin typeface="Lora" pitchFamily="2" charset="0"/>
            </a:rPr>
            <a:t>Capital Improvement Program</a:t>
          </a:r>
          <a:endParaRPr lang="en-US" dirty="0">
            <a:latin typeface="Lora" pitchFamily="2" charset="0"/>
          </a:endParaRPr>
        </a:p>
      </dgm:t>
    </dgm:pt>
    <dgm:pt modelId="{C03D801E-1B7B-4316-A974-BB96EA96C940}" type="parTrans" cxnId="{EC30D7AF-9564-4C4C-835A-CFE2CAFC70D0}">
      <dgm:prSet/>
      <dgm:spPr/>
      <dgm:t>
        <a:bodyPr/>
        <a:lstStyle/>
        <a:p>
          <a:endParaRPr lang="en-US"/>
        </a:p>
      </dgm:t>
    </dgm:pt>
    <dgm:pt modelId="{085DD202-7FAA-48EE-BAA6-FC0B7297A820}" type="sibTrans" cxnId="{EC30D7AF-9564-4C4C-835A-CFE2CAFC70D0}">
      <dgm:prSet/>
      <dgm:spPr/>
      <dgm:t>
        <a:bodyPr/>
        <a:lstStyle/>
        <a:p>
          <a:endParaRPr lang="en-US"/>
        </a:p>
      </dgm:t>
    </dgm:pt>
    <dgm:pt modelId="{FE481D8A-17A2-4465-8523-AD02C37C517F}" type="pres">
      <dgm:prSet presAssocID="{AAB232E8-B9A7-446C-8F38-AB706EDA51ED}" presName="linear" presStyleCnt="0">
        <dgm:presLayoutVars>
          <dgm:animLvl val="lvl"/>
          <dgm:resizeHandles val="exact"/>
        </dgm:presLayoutVars>
      </dgm:prSet>
      <dgm:spPr/>
    </dgm:pt>
    <dgm:pt modelId="{1CDBE8FE-D3BC-4A56-92AB-CB9250954370}" type="pres">
      <dgm:prSet presAssocID="{1B0BC460-693C-4F64-BDE4-C90EB5D985F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E34FCF6-F3C8-4CB4-9411-0840CA2CB3BB}" type="pres">
      <dgm:prSet presAssocID="{F7896A36-4498-428D-9919-410E4AB0A9DD}" presName="spacer" presStyleCnt="0"/>
      <dgm:spPr/>
    </dgm:pt>
    <dgm:pt modelId="{65F5AA51-095C-42F0-B59A-B53D5F6FD82F}" type="pres">
      <dgm:prSet presAssocID="{CBE0DA7D-13EF-40C8-BA97-CDC7C425B42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E84E380-68B2-4158-839A-1B73053E3B24}" type="pres">
      <dgm:prSet presAssocID="{BBFA7393-451D-4AC8-A660-C2CFFEC6D63D}" presName="spacer" presStyleCnt="0"/>
      <dgm:spPr/>
    </dgm:pt>
    <dgm:pt modelId="{73D945EC-70A9-4921-990A-218A0E222AFB}" type="pres">
      <dgm:prSet presAssocID="{8019BC26-ECEB-48A5-A480-7F9505780FA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D6C1B51-3D44-42E6-8189-5FDDFC93FB9E}" srcId="{AAB232E8-B9A7-446C-8F38-AB706EDA51ED}" destId="{CBE0DA7D-13EF-40C8-BA97-CDC7C425B42C}" srcOrd="1" destOrd="0" parTransId="{6B939BEF-AA40-42DB-AEB5-CE5EC1C5C761}" sibTransId="{BBFA7393-451D-4AC8-A660-C2CFFEC6D63D}"/>
    <dgm:cxn modelId="{EC30D7AF-9564-4C4C-835A-CFE2CAFC70D0}" srcId="{AAB232E8-B9A7-446C-8F38-AB706EDA51ED}" destId="{8019BC26-ECEB-48A5-A480-7F9505780FA8}" srcOrd="2" destOrd="0" parTransId="{C03D801E-1B7B-4316-A974-BB96EA96C940}" sibTransId="{085DD202-7FAA-48EE-BAA6-FC0B7297A820}"/>
    <dgm:cxn modelId="{B5511CBA-1AA5-49C4-BFA4-ADDFC6D18067}" type="presOf" srcId="{8019BC26-ECEB-48A5-A480-7F9505780FA8}" destId="{73D945EC-70A9-4921-990A-218A0E222AFB}" srcOrd="0" destOrd="0" presId="urn:microsoft.com/office/officeart/2005/8/layout/vList2"/>
    <dgm:cxn modelId="{B4016BC3-6D03-4154-9B40-62DB88630365}" type="presOf" srcId="{1B0BC460-693C-4F64-BDE4-C90EB5D985F3}" destId="{1CDBE8FE-D3BC-4A56-92AB-CB9250954370}" srcOrd="0" destOrd="0" presId="urn:microsoft.com/office/officeart/2005/8/layout/vList2"/>
    <dgm:cxn modelId="{2A2B6DC5-E049-4E20-9466-2AF67B9BB142}" type="presOf" srcId="{AAB232E8-B9A7-446C-8F38-AB706EDA51ED}" destId="{FE481D8A-17A2-4465-8523-AD02C37C517F}" srcOrd="0" destOrd="0" presId="urn:microsoft.com/office/officeart/2005/8/layout/vList2"/>
    <dgm:cxn modelId="{E9F9D3E4-41B3-4D0D-8994-CD2AE7B6BA51}" type="presOf" srcId="{CBE0DA7D-13EF-40C8-BA97-CDC7C425B42C}" destId="{65F5AA51-095C-42F0-B59A-B53D5F6FD82F}" srcOrd="0" destOrd="0" presId="urn:microsoft.com/office/officeart/2005/8/layout/vList2"/>
    <dgm:cxn modelId="{20FEE9EA-2F6B-48B0-B28D-1BB0191E3DB4}" srcId="{AAB232E8-B9A7-446C-8F38-AB706EDA51ED}" destId="{1B0BC460-693C-4F64-BDE4-C90EB5D985F3}" srcOrd="0" destOrd="0" parTransId="{D449A388-3042-4D9C-9107-1BA123903FB8}" sibTransId="{F7896A36-4498-428D-9919-410E4AB0A9DD}"/>
    <dgm:cxn modelId="{E5EC0542-069E-4D4E-A082-A12E77365E8F}" type="presParOf" srcId="{FE481D8A-17A2-4465-8523-AD02C37C517F}" destId="{1CDBE8FE-D3BC-4A56-92AB-CB9250954370}" srcOrd="0" destOrd="0" presId="urn:microsoft.com/office/officeart/2005/8/layout/vList2"/>
    <dgm:cxn modelId="{EC334232-AAC1-4E1B-977F-457994A138B8}" type="presParOf" srcId="{FE481D8A-17A2-4465-8523-AD02C37C517F}" destId="{0E34FCF6-F3C8-4CB4-9411-0840CA2CB3BB}" srcOrd="1" destOrd="0" presId="urn:microsoft.com/office/officeart/2005/8/layout/vList2"/>
    <dgm:cxn modelId="{7CD56CDB-2FC3-4CB3-8AD3-CC68E30B42EA}" type="presParOf" srcId="{FE481D8A-17A2-4465-8523-AD02C37C517F}" destId="{65F5AA51-095C-42F0-B59A-B53D5F6FD82F}" srcOrd="2" destOrd="0" presId="urn:microsoft.com/office/officeart/2005/8/layout/vList2"/>
    <dgm:cxn modelId="{EB65A7F0-8E2B-4A36-A8C3-076962C09F2C}" type="presParOf" srcId="{FE481D8A-17A2-4465-8523-AD02C37C517F}" destId="{5E84E380-68B2-4158-839A-1B73053E3B24}" srcOrd="3" destOrd="0" presId="urn:microsoft.com/office/officeart/2005/8/layout/vList2"/>
    <dgm:cxn modelId="{DEE8F86B-E3A9-4E47-A643-A028B85111D5}" type="presParOf" srcId="{FE481D8A-17A2-4465-8523-AD02C37C517F}" destId="{73D945EC-70A9-4921-990A-218A0E222AF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DBE8FE-D3BC-4A56-92AB-CB9250954370}">
      <dsp:nvSpPr>
        <dsp:cNvPr id="0" name=""/>
        <dsp:cNvSpPr/>
      </dsp:nvSpPr>
      <dsp:spPr>
        <a:xfrm>
          <a:off x="0" y="547976"/>
          <a:ext cx="4438640" cy="131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baseline="0" dirty="0">
              <a:latin typeface="Lora" pitchFamily="2" charset="0"/>
            </a:rPr>
            <a:t>Municipal Operating Budget</a:t>
          </a:r>
          <a:endParaRPr lang="en-US" sz="3200" kern="1200" dirty="0">
            <a:latin typeface="Lora" pitchFamily="2" charset="0"/>
          </a:endParaRPr>
        </a:p>
      </dsp:txBody>
      <dsp:txXfrm>
        <a:off x="63968" y="611944"/>
        <a:ext cx="4310704" cy="1182464"/>
      </dsp:txXfrm>
    </dsp:sp>
    <dsp:sp modelId="{65F5AA51-095C-42F0-B59A-B53D5F6FD82F}">
      <dsp:nvSpPr>
        <dsp:cNvPr id="0" name=""/>
        <dsp:cNvSpPr/>
      </dsp:nvSpPr>
      <dsp:spPr>
        <a:xfrm>
          <a:off x="0" y="1950536"/>
          <a:ext cx="4438640" cy="131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baseline="0" dirty="0">
              <a:latin typeface="Lora" pitchFamily="2" charset="0"/>
            </a:rPr>
            <a:t>Non-Property Tax Revenue</a:t>
          </a:r>
          <a:endParaRPr lang="en-US" sz="3200" kern="1200" dirty="0">
            <a:latin typeface="Lora" pitchFamily="2" charset="0"/>
          </a:endParaRPr>
        </a:p>
      </dsp:txBody>
      <dsp:txXfrm>
        <a:off x="63968" y="2014504"/>
        <a:ext cx="4310704" cy="1182464"/>
      </dsp:txXfrm>
    </dsp:sp>
    <dsp:sp modelId="{73D945EC-70A9-4921-990A-218A0E222AFB}">
      <dsp:nvSpPr>
        <dsp:cNvPr id="0" name=""/>
        <dsp:cNvSpPr/>
      </dsp:nvSpPr>
      <dsp:spPr>
        <a:xfrm>
          <a:off x="0" y="3353096"/>
          <a:ext cx="4438640" cy="131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baseline="0" dirty="0">
              <a:latin typeface="Lora" pitchFamily="2" charset="0"/>
            </a:rPr>
            <a:t>Capital Improvement Program</a:t>
          </a:r>
          <a:endParaRPr lang="en-US" sz="3200" kern="1200" dirty="0">
            <a:latin typeface="Lora" pitchFamily="2" charset="0"/>
          </a:endParaRPr>
        </a:p>
      </dsp:txBody>
      <dsp:txXfrm>
        <a:off x="63968" y="3417064"/>
        <a:ext cx="4310704" cy="1182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1F9259A-1FE3-4FF9-8A07-BDD8177164ED}" type="datetime4">
              <a:rPr lang="en-US" smtClean="0"/>
              <a:t>June 4,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97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June 4, 2024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89529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June 4, 2024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305344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June 4, 2024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157341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June 4, 2024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617557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June 4, 2024</a:t>
            </a:fld>
            <a:endParaRPr lang="en-US" dirty="0">
              <a:latin typeface="+mn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909143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June 4, 2024</a:t>
            </a:fld>
            <a:endParaRPr lang="en-US" dirty="0">
              <a:latin typeface="+mn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667731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5CC3C8F-D4A7-4EAD-92AD-82C91CB8BB85}" type="datetime4">
              <a:rPr lang="en-US" smtClean="0"/>
              <a:t>June 4,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05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C011D41-E33C-4BC7-8272-37E8417FD097}" type="datetime4">
              <a:rPr lang="en-US" smtClean="0"/>
              <a:t>June 4,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8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0FED-6E95-4177-A7EF-CD303B9E611D}" type="datetime4">
              <a:rPr lang="en-US" smtClean="0"/>
              <a:t>June 4,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5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June 4,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84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June 4,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315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June 4, 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52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June 4, 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72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June 4, 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37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June 4,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10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June 4,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48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33960BD-7AC1-4217-9611-AAA56D3EE38F}" type="datetime4">
              <a:rPr lang="en-US" smtClean="0"/>
              <a:pPr/>
              <a:t>June 4, 2024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8687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68" y="295454"/>
            <a:ext cx="7585150" cy="426664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2D26E17-1A32-BBFF-9943-C6873ADE31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5901" y="3429000"/>
            <a:ext cx="6141493" cy="247541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bg2"/>
                </a:solidFill>
                <a:latin typeface="Lora" pitchFamily="2" charset="0"/>
              </a:rPr>
              <a:t>Fiscal Year 2025 Municipal Budget Adoption 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bg2"/>
                </a:solidFill>
                <a:latin typeface="Lora" pitchFamily="2" charset="0"/>
              </a:rPr>
              <a:t>June 4, 2024</a:t>
            </a:r>
          </a:p>
          <a:p>
            <a:pPr>
              <a:lnSpc>
                <a:spcPct val="90000"/>
              </a:lnSpc>
            </a:pPr>
            <a:endParaRPr lang="en-US" sz="2000" b="1" dirty="0">
              <a:solidFill>
                <a:schemeClr val="bg2"/>
              </a:solidFill>
              <a:latin typeface="Lora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bg2"/>
                </a:solidFill>
                <a:latin typeface="Lora" pitchFamily="2" charset="0"/>
              </a:rPr>
              <a:t>Presented by:  Diana H. Asanza, Town Manager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3" y="6342077"/>
            <a:ext cx="3333357" cy="44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12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5E1876-21ED-2B3C-549F-6D0C4FE79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26" y="3633694"/>
            <a:ext cx="4966991" cy="223370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/>
              <a:t>BUDGET OVERVIEW</a:t>
            </a:r>
          </a:p>
        </p:txBody>
      </p:sp>
      <p:graphicFrame>
        <p:nvGraphicFramePr>
          <p:cNvPr id="24" name="Vertical Text Placeholder 1">
            <a:extLst>
              <a:ext uri="{FF2B5EF4-FFF2-40B4-BE49-F238E27FC236}">
                <a16:creationId xmlns:a16="http://schemas.microsoft.com/office/drawing/2014/main" id="{AAC266BC-84F9-7FE6-4514-7C7D19EC3C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9638277"/>
              </p:ext>
            </p:extLst>
          </p:nvPr>
        </p:nvGraphicFramePr>
        <p:xfrm>
          <a:off x="6781800" y="1054099"/>
          <a:ext cx="4438640" cy="5211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8283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B7DB93-2E07-A2DD-B82F-F65A1562B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684" y="3641651"/>
            <a:ext cx="4324653" cy="26127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Municipal Operating Budget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78B3595-0508-C336-8A22-2FC09FBEF3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0382419"/>
              </p:ext>
            </p:extLst>
          </p:nvPr>
        </p:nvGraphicFramePr>
        <p:xfrm>
          <a:off x="4820195" y="1816100"/>
          <a:ext cx="6647905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4170" y="2286000"/>
            <a:ext cx="42160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Municipal Operating Budget</a:t>
            </a:r>
          </a:p>
          <a:p>
            <a:endParaRPr lang="en-US" sz="3600" dirty="0">
              <a:latin typeface="+mj-lt"/>
            </a:endParaRPr>
          </a:p>
          <a:p>
            <a:r>
              <a:rPr lang="en-US" sz="3600" dirty="0">
                <a:latin typeface="+mj-lt"/>
              </a:rPr>
              <a:t>$23,779,829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2C245FE-824E-4361-B9EC-FE3009570A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5797802"/>
              </p:ext>
            </p:extLst>
          </p:nvPr>
        </p:nvGraphicFramePr>
        <p:xfrm>
          <a:off x="4820196" y="2286000"/>
          <a:ext cx="6288608" cy="4068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3516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B7DB93-2E07-A2DD-B82F-F65A1562B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78" y="2336801"/>
            <a:ext cx="4462054" cy="40676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Non-property Tax Revenue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$7,567,800</a:t>
            </a:r>
            <a:br>
              <a:rPr lang="en-US" sz="4800" dirty="0">
                <a:solidFill>
                  <a:schemeClr val="tx1"/>
                </a:solidFill>
              </a:rPr>
            </a:br>
            <a:endParaRPr lang="en-US" sz="4800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7706208"/>
              </p:ext>
            </p:extLst>
          </p:nvPr>
        </p:nvGraphicFramePr>
        <p:xfrm>
          <a:off x="3850047" y="2247900"/>
          <a:ext cx="7872413" cy="461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5571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B7DB93-2E07-A2DD-B82F-F65A1562B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78" y="2336801"/>
            <a:ext cx="4462054" cy="40676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Capital Improvements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Program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$3,215,000</a:t>
            </a:r>
            <a:br>
              <a:rPr lang="en-US" sz="4800" dirty="0">
                <a:solidFill>
                  <a:schemeClr val="tx1"/>
                </a:solidFill>
              </a:rPr>
            </a:br>
            <a:endParaRPr lang="en-US" sz="4800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A43DE90-B1B8-9E05-6776-5F8BADBFA14B}"/>
              </a:ext>
            </a:extLst>
          </p:cNvPr>
          <p:cNvGraphicFramePr>
            <a:graphicFrameLocks/>
          </p:cNvGraphicFramePr>
          <p:nvPr/>
        </p:nvGraphicFramePr>
        <p:xfrm>
          <a:off x="4275910" y="1896519"/>
          <a:ext cx="7981405" cy="4948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B31643E-EE98-4C55-BBAF-80275AAA07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0260548"/>
              </p:ext>
            </p:extLst>
          </p:nvPr>
        </p:nvGraphicFramePr>
        <p:xfrm>
          <a:off x="3417454" y="1111248"/>
          <a:ext cx="7065891" cy="4790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0654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1C076BD-5167-3218-53E7-D23988C42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19150"/>
            <a:ext cx="8761413" cy="790575"/>
          </a:xfrm>
        </p:spPr>
        <p:txBody>
          <a:bodyPr/>
          <a:lstStyle/>
          <a:p>
            <a:r>
              <a:rPr lang="en-US" dirty="0"/>
              <a:t>FY 25 Mil Rate Projection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570690"/>
              </p:ext>
            </p:extLst>
          </p:nvPr>
        </p:nvGraphicFramePr>
        <p:xfrm>
          <a:off x="729155" y="1939895"/>
          <a:ext cx="10337649" cy="4564837"/>
        </p:xfrm>
        <a:graphic>
          <a:graphicData uri="http://schemas.openxmlformats.org/drawingml/2006/table">
            <a:tbl>
              <a:tblPr/>
              <a:tblGrid>
                <a:gridCol w="2945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9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83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09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7937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BE5014"/>
                        </a:solidFill>
                        <a:effectLst/>
                        <a:latin typeface="Lora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971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971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BE5014"/>
                          </a:solidFill>
                          <a:effectLst/>
                          <a:latin typeface="Lora" pitchFamily="2" charset="0"/>
                        </a:rPr>
                        <a:t>FY 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971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971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BE5014"/>
                          </a:solidFill>
                          <a:effectLst/>
                          <a:latin typeface="Lora" pitchFamily="2" charset="0"/>
                        </a:rPr>
                        <a:t>FY 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971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971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BE5014"/>
                          </a:solidFill>
                          <a:effectLst/>
                          <a:latin typeface="Lora" pitchFamily="2" charset="0"/>
                        </a:rPr>
                        <a:t>+ / -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971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971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BE5014"/>
                          </a:solidFill>
                          <a:effectLst/>
                          <a:latin typeface="Lora" pitchFamily="2" charset="0"/>
                        </a:rPr>
                        <a:t>% Change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971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971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BE5014"/>
                          </a:solidFill>
                          <a:effectLst/>
                          <a:latin typeface="Lora" pitchFamily="2" charset="0"/>
                        </a:rPr>
                        <a:t>Gross Municipal Operating 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971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BE5014"/>
                          </a:solidFill>
                          <a:effectLst/>
                          <a:latin typeface="Lora" pitchFamily="2" charset="0"/>
                        </a:rPr>
                        <a:t> $      22,334,967.00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971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BE5014"/>
                          </a:solidFill>
                          <a:effectLst/>
                          <a:latin typeface="Lora" pitchFamily="2" charset="0"/>
                        </a:rPr>
                        <a:t> $              23,779,829.00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971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BE5014"/>
                          </a:solidFill>
                          <a:effectLst/>
                          <a:latin typeface="Lora" pitchFamily="2" charset="0"/>
                        </a:rPr>
                        <a:t> $     1,444,862.00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971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BE5014"/>
                          </a:solidFill>
                          <a:effectLst/>
                          <a:latin typeface="Lora" pitchFamily="2" charset="0"/>
                        </a:rPr>
                        <a:t>6.47%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971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5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BE5014"/>
                          </a:solidFill>
                          <a:effectLst/>
                          <a:latin typeface="Lora" pitchFamily="2" charset="0"/>
                        </a:rPr>
                        <a:t>CIP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BE5014"/>
                          </a:solidFill>
                          <a:effectLst/>
                          <a:latin typeface="Lora" pitchFamily="2" charset="0"/>
                        </a:rPr>
                        <a:t> $        3,223,046.00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BE5014"/>
                          </a:solidFill>
                          <a:effectLst/>
                          <a:latin typeface="Lora" pitchFamily="2" charset="0"/>
                        </a:rPr>
                        <a:t> $                3,215,000.00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BE5014"/>
                          </a:solidFill>
                          <a:effectLst/>
                          <a:latin typeface="Lora" pitchFamily="2" charset="0"/>
                        </a:rPr>
                        <a:t> $          (8,046.00)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BE5014"/>
                          </a:solidFill>
                          <a:effectLst/>
                          <a:latin typeface="Lora" pitchFamily="2" charset="0"/>
                        </a:rPr>
                        <a:t>-0.25%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5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BE5014"/>
                          </a:solidFill>
                          <a:effectLst/>
                          <a:latin typeface="Lora" pitchFamily="2" charset="0"/>
                        </a:rPr>
                        <a:t>Non-Prop Tax Revenue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BE5014"/>
                          </a:solidFill>
                          <a:effectLst/>
                          <a:latin typeface="Lora" pitchFamily="2" charset="0"/>
                        </a:rPr>
                        <a:t> $        7,043,800.00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BE5014"/>
                          </a:solidFill>
                          <a:effectLst/>
                          <a:latin typeface="Lora" pitchFamily="2" charset="0"/>
                        </a:rPr>
                        <a:t> $                7,567,800.00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BE5014"/>
                          </a:solidFill>
                          <a:effectLst/>
                          <a:latin typeface="Lora" pitchFamily="2" charset="0"/>
                        </a:rPr>
                        <a:t> $       524,000.00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BE5014"/>
                          </a:solidFill>
                          <a:effectLst/>
                          <a:latin typeface="Lora" pitchFamily="2" charset="0"/>
                        </a:rPr>
                        <a:t>7.44%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5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BE5014"/>
                          </a:solidFill>
                          <a:effectLst/>
                          <a:latin typeface="Lora" pitchFamily="2" charset="0"/>
                        </a:rPr>
                        <a:t>Net Municipal Commitment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BE5014"/>
                          </a:solidFill>
                          <a:effectLst/>
                          <a:latin typeface="Lora" pitchFamily="2" charset="0"/>
                        </a:rPr>
                        <a:t> $       18,827,624.00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BE5014"/>
                          </a:solidFill>
                          <a:effectLst/>
                          <a:latin typeface="Lora" pitchFamily="2" charset="0"/>
                        </a:rPr>
                        <a:t>$                19,604,388.00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BE5014"/>
                          </a:solidFill>
                          <a:effectLst/>
                          <a:latin typeface="Lora" pitchFamily="2" charset="0"/>
                        </a:rPr>
                        <a:t> $        759,481.00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BE5014"/>
                          </a:solidFill>
                          <a:effectLst/>
                          <a:latin typeface="Lora" pitchFamily="2" charset="0"/>
                        </a:rPr>
                        <a:t>4.03%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15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BE5014"/>
                          </a:solidFill>
                          <a:effectLst/>
                          <a:latin typeface="Lora" pitchFamily="2" charset="0"/>
                        </a:rPr>
                        <a:t>Valuation Projection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BE5014"/>
                          </a:solidFill>
                          <a:effectLst/>
                          <a:latin typeface="Lora" pitchFamily="2" charset="0"/>
                        </a:rPr>
                        <a:t> $ 2,960,387,975.00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BE5014"/>
                          </a:solidFill>
                          <a:effectLst/>
                          <a:latin typeface="Lora" pitchFamily="2" charset="0"/>
                        </a:rPr>
                        <a:t> $          3,108,407,374.00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BE5014"/>
                          </a:solidFill>
                          <a:effectLst/>
                          <a:latin typeface="Lora" pitchFamily="2" charset="0"/>
                        </a:rPr>
                        <a:t> $ 148,019,399.00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BE5014"/>
                          </a:solidFill>
                          <a:effectLst/>
                          <a:latin typeface="Lora" pitchFamily="2" charset="0"/>
                        </a:rPr>
                        <a:t>5.00%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15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BE5014"/>
                          </a:solidFill>
                          <a:effectLst/>
                          <a:latin typeface="Lora" pitchFamily="2" charset="0"/>
                        </a:rPr>
                        <a:t>Mil Rate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BE5014"/>
                          </a:solidFill>
                          <a:effectLst/>
                          <a:latin typeface="Lora" pitchFamily="2" charset="0"/>
                        </a:rPr>
                        <a:t> $                      11.40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BE5014"/>
                          </a:solidFill>
                          <a:effectLst/>
                          <a:latin typeface="Lora" pitchFamily="2" charset="0"/>
                        </a:rPr>
                        <a:t> $                              11.38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BE5014"/>
                          </a:solidFill>
                          <a:effectLst/>
                          <a:latin typeface="Lora" pitchFamily="2" charset="0"/>
                        </a:rPr>
                        <a:t> $                 (0.02)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BE5014"/>
                          </a:solidFill>
                          <a:effectLst/>
                          <a:latin typeface="Lora" pitchFamily="2" charset="0"/>
                        </a:rPr>
                        <a:t>-0.18%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15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BE5014"/>
                          </a:solidFill>
                          <a:effectLst/>
                          <a:latin typeface="Lora" pitchFamily="2" charset="0"/>
                        </a:rPr>
                        <a:t>Municipal Portion of Mil Rate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971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BE5014"/>
                          </a:solidFill>
                          <a:effectLst/>
                          <a:latin typeface="Lora" pitchFamily="2" charset="0"/>
                        </a:rPr>
                        <a:t> $                       6.36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971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BE5014"/>
                          </a:solidFill>
                          <a:effectLst/>
                          <a:latin typeface="Lora" pitchFamily="2" charset="0"/>
                        </a:rPr>
                        <a:t> $                              6.30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971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BE5014"/>
                          </a:solidFill>
                          <a:effectLst/>
                          <a:latin typeface="Lora" pitchFamily="2" charset="0"/>
                        </a:rPr>
                        <a:t> $                 (0.06)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971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BE5014"/>
                          </a:solidFill>
                          <a:effectLst/>
                          <a:latin typeface="Lora" pitchFamily="2" charset="0"/>
                        </a:rPr>
                        <a:t>-0.94%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971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7737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inal theme">
  <a:themeElements>
    <a:clrScheme name="Brand theme 2">
      <a:dk1>
        <a:srgbClr val="251163"/>
      </a:dk1>
      <a:lt1>
        <a:srgbClr val="FFFFFF"/>
      </a:lt1>
      <a:dk2>
        <a:srgbClr val="0072DA"/>
      </a:dk2>
      <a:lt2>
        <a:srgbClr val="FFFFFF"/>
      </a:lt2>
      <a:accent1>
        <a:srgbClr val="FF9E25"/>
      </a:accent1>
      <a:accent2>
        <a:srgbClr val="43B12E"/>
      </a:accent2>
      <a:accent3>
        <a:srgbClr val="5CB9BB"/>
      </a:accent3>
      <a:accent4>
        <a:srgbClr val="BB0F33"/>
      </a:accent4>
      <a:accent5>
        <a:srgbClr val="AE19B7"/>
      </a:accent5>
      <a:accent6>
        <a:srgbClr val="A666E1"/>
      </a:accent6>
      <a:hlink>
        <a:srgbClr val="251163"/>
      </a:hlink>
      <a:folHlink>
        <a:srgbClr val="0072DA"/>
      </a:folHlink>
    </a:clrScheme>
    <a:fontScheme name="Brand fonts">
      <a:majorFont>
        <a:latin typeface="Lora SemiBold"/>
        <a:ea typeface=""/>
        <a:cs typeface=""/>
      </a:majorFont>
      <a:minorFont>
        <a:latin typeface="Gotham"/>
        <a:ea typeface=""/>
        <a:cs typeface="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nal theme" id="{694B6689-DC82-434E-9AAB-0D234F42C3EA}" vid="{7D0C1D51-2252-48A4-9683-53454A986B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final theme</Template>
  <TotalTime>1994</TotalTime>
  <Words>250</Words>
  <Application>Microsoft Office PowerPoint</Application>
  <PresentationFormat>Widescreen</PresentationFormat>
  <Paragraphs>69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Gotham</vt:lpstr>
      <vt:lpstr>Lora</vt:lpstr>
      <vt:lpstr>Lora SemiBold</vt:lpstr>
      <vt:lpstr>Wingdings 3</vt:lpstr>
      <vt:lpstr>final theme</vt:lpstr>
      <vt:lpstr>PowerPoint Presentation</vt:lpstr>
      <vt:lpstr>BUDGET OVERVIEW</vt:lpstr>
      <vt:lpstr>Municipal Operating Budget</vt:lpstr>
      <vt:lpstr>Non-property Tax Revenue  $7,567,800 </vt:lpstr>
      <vt:lpstr>Capital Improvements Program  $3,215,000 </vt:lpstr>
      <vt:lpstr>FY 25 Mil Rate Projection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of Old Orchard Beach</dc:title>
  <dc:creator>Diana Asanza</dc:creator>
  <cp:lastModifiedBy>Diana Asanza</cp:lastModifiedBy>
  <cp:revision>49</cp:revision>
  <cp:lastPrinted>2024-06-04T18:28:14Z</cp:lastPrinted>
  <dcterms:created xsi:type="dcterms:W3CDTF">2023-03-18T15:41:23Z</dcterms:created>
  <dcterms:modified xsi:type="dcterms:W3CDTF">2024-06-04T18:31:41Z</dcterms:modified>
</cp:coreProperties>
</file>